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8" r:id="rId3"/>
    <p:sldId id="281" r:id="rId4"/>
    <p:sldId id="269" r:id="rId5"/>
    <p:sldId id="270" r:id="rId6"/>
    <p:sldId id="282" r:id="rId7"/>
    <p:sldId id="283" r:id="rId8"/>
    <p:sldId id="284" r:id="rId9"/>
    <p:sldId id="274" r:id="rId10"/>
    <p:sldId id="286" r:id="rId11"/>
    <p:sldId id="275" r:id="rId12"/>
    <p:sldId id="287" r:id="rId13"/>
    <p:sldId id="277" r:id="rId14"/>
    <p:sldId id="288" r:id="rId15"/>
    <p:sldId id="271" r:id="rId16"/>
    <p:sldId id="272" r:id="rId17"/>
    <p:sldId id="285" r:id="rId18"/>
    <p:sldId id="289" r:id="rId19"/>
    <p:sldId id="258" r:id="rId20"/>
    <p:sldId id="259" r:id="rId21"/>
    <p:sldId id="260" r:id="rId22"/>
    <p:sldId id="291" r:id="rId23"/>
    <p:sldId id="292" r:id="rId24"/>
    <p:sldId id="293" r:id="rId25"/>
    <p:sldId id="294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96" r:id="rId34"/>
    <p:sldId id="308" r:id="rId35"/>
    <p:sldId id="300" r:id="rId36"/>
    <p:sldId id="310" r:id="rId37"/>
    <p:sldId id="311" r:id="rId38"/>
    <p:sldId id="312" r:id="rId39"/>
    <p:sldId id="313" r:id="rId40"/>
    <p:sldId id="314" r:id="rId41"/>
    <p:sldId id="316" r:id="rId42"/>
    <p:sldId id="261" r:id="rId43"/>
    <p:sldId id="297" r:id="rId44"/>
    <p:sldId id="298" r:id="rId45"/>
    <p:sldId id="299" r:id="rId46"/>
    <p:sldId id="295" r:id="rId47"/>
    <p:sldId id="262" r:id="rId48"/>
    <p:sldId id="263" r:id="rId49"/>
    <p:sldId id="264" r:id="rId50"/>
    <p:sldId id="265" r:id="rId51"/>
    <p:sldId id="26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054"/>
  </p:normalViewPr>
  <p:slideViewPr>
    <p:cSldViewPr snapToGrid="0" snapToObjects="1">
      <p:cViewPr varScale="1">
        <p:scale>
          <a:sx n="65" d="100"/>
          <a:sy n="65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4F65E-961F-5946-874F-1E1BE5E3E8FC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F2D8F-3A82-BB41-9840-60B3EFDBC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8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F44B5-8E58-4647-9841-D593E995579F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2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0C7A6A-926E-474C-A3CF-10A71D97722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5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0AB7BC-3B05-004F-A539-B88E5EC91B2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6961A0-5AB9-1A4C-9B8A-30F6A37376B2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62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B6B801-843D-AC42-B471-2C3BAD9F08F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512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B72056-A706-4240-A81D-61DA2B154BE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34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07D3E5-3B4D-824B-929B-79A3B7E60BA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83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FE9583-3D78-AF40-8FBC-E5E87A4D83D9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281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F2D8F-3A82-BB41-9840-60B3EFDBCF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4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85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4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1618303-2168-4C47-88B6-0A59E6BFA1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55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88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6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8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9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7A39B-4B01-6B46-9619-133D840F28FF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08899-4E2F-6440-A770-B7CA4C351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cell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200025"/>
            <a:ext cx="11949112" cy="6515100"/>
          </a:xfrm>
        </p:spPr>
      </p:pic>
    </p:spTree>
    <p:extLst>
      <p:ext uri="{BB962C8B-B14F-4D97-AF65-F5344CB8AC3E}">
        <p14:creationId xmlns:p14="http://schemas.microsoft.com/office/powerpoint/2010/main" val="118549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5" name="Picture 7" descr="figure 5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014664"/>
            <a:ext cx="6019800" cy="35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Prokaryotic Cells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1600200"/>
            <a:ext cx="6781800" cy="1371600"/>
          </a:xfrm>
        </p:spPr>
        <p:txBody>
          <a:bodyPr/>
          <a:lstStyle/>
          <a:p>
            <a:r>
              <a:rPr lang="en-US" altLang="en-US"/>
              <a:t>First cell type on earth</a:t>
            </a:r>
          </a:p>
          <a:p>
            <a:r>
              <a:rPr lang="en-US" altLang="en-US"/>
              <a:t>Cell type of Bacteria and Archaea</a:t>
            </a:r>
          </a:p>
        </p:txBody>
      </p:sp>
    </p:spTree>
    <p:extLst>
      <p:ext uri="{BB962C8B-B14F-4D97-AF65-F5344CB8AC3E}">
        <p14:creationId xmlns:p14="http://schemas.microsoft.com/office/powerpoint/2010/main" val="9596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3"/>
          <a:stretch/>
        </p:blipFill>
        <p:spPr>
          <a:xfrm>
            <a:off x="0" y="114300"/>
            <a:ext cx="12192000" cy="6743700"/>
          </a:xfrm>
        </p:spPr>
      </p:pic>
    </p:spTree>
    <p:extLst>
      <p:ext uri="{BB962C8B-B14F-4D97-AF65-F5344CB8AC3E}">
        <p14:creationId xmlns:p14="http://schemas.microsoft.com/office/powerpoint/2010/main" val="134696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Eukaryotic Cells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5249" y="1219200"/>
            <a:ext cx="8316351" cy="2438400"/>
          </a:xfrm>
        </p:spPr>
        <p:txBody>
          <a:bodyPr/>
          <a:lstStyle/>
          <a:p>
            <a:r>
              <a:rPr lang="en-US" altLang="en-US"/>
              <a:t>Nucleus bound by membrane</a:t>
            </a:r>
          </a:p>
          <a:p>
            <a:r>
              <a:rPr lang="en-US" altLang="en-US" dirty="0"/>
              <a:t>Include fungi, </a:t>
            </a:r>
            <a:r>
              <a:rPr lang="en-US" altLang="en-US" dirty="0" err="1"/>
              <a:t>protists</a:t>
            </a:r>
            <a:r>
              <a:rPr lang="en-US" altLang="en-US" dirty="0"/>
              <a:t>, plant, and animal cells</a:t>
            </a:r>
          </a:p>
          <a:p>
            <a:r>
              <a:rPr lang="en-US" altLang="en-US" dirty="0"/>
              <a:t>Possess many organelles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6858000" y="6080126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Protozoan</a:t>
            </a:r>
          </a:p>
        </p:txBody>
      </p:sp>
      <p:pic>
        <p:nvPicPr>
          <p:cNvPr id="26632" name="Picture 8" descr="figure 5-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671888"/>
            <a:ext cx="3505200" cy="28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5" t="-3625" r="1055" b="3625"/>
          <a:stretch/>
        </p:blipFill>
        <p:spPr>
          <a:xfrm>
            <a:off x="-142875" y="-100013"/>
            <a:ext cx="12192000" cy="6700837"/>
          </a:xfrm>
        </p:spPr>
      </p:pic>
    </p:spTree>
    <p:extLst>
      <p:ext uri="{BB962C8B-B14F-4D97-AF65-F5344CB8AC3E}">
        <p14:creationId xmlns:p14="http://schemas.microsoft.com/office/powerpoint/2010/main" val="85539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Cell Size</a:t>
            </a:r>
          </a:p>
        </p:txBody>
      </p:sp>
      <p:pic>
        <p:nvPicPr>
          <p:cNvPr id="14344" name="Picture 8" descr="figure 5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1447801"/>
            <a:ext cx="8535987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Cells Have Large Surface </a:t>
            </a:r>
            <a:br>
              <a:rPr lang="en-US" altLang="en-US" sz="4000"/>
            </a:br>
            <a:r>
              <a:rPr lang="en-US" altLang="en-US" sz="4000"/>
              <a:t>Area-to-Volume Ratio</a:t>
            </a:r>
          </a:p>
        </p:txBody>
      </p:sp>
      <p:pic>
        <p:nvPicPr>
          <p:cNvPr id="16392" name="Picture 8" descr="figure 5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4" y="1676401"/>
            <a:ext cx="8535987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>
          <a:xfrm>
            <a:off x="0" y="114300"/>
            <a:ext cx="12058650" cy="6215063"/>
          </a:xfrm>
        </p:spPr>
      </p:pic>
    </p:spTree>
    <p:extLst>
      <p:ext uri="{BB962C8B-B14F-4D97-AF65-F5344CB8AC3E}">
        <p14:creationId xmlns:p14="http://schemas.microsoft.com/office/powerpoint/2010/main" val="18922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65125"/>
            <a:ext cx="11558587" cy="6064250"/>
          </a:xfrm>
        </p:spPr>
      </p:pic>
    </p:spTree>
    <p:extLst>
      <p:ext uri="{BB962C8B-B14F-4D97-AF65-F5344CB8AC3E}">
        <p14:creationId xmlns:p14="http://schemas.microsoft.com/office/powerpoint/2010/main" val="21615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5"/>
          <a:stretch/>
        </p:blipFill>
        <p:spPr>
          <a:xfrm>
            <a:off x="0" y="100014"/>
            <a:ext cx="12192000" cy="6400800"/>
          </a:xfrm>
        </p:spPr>
      </p:pic>
    </p:spTree>
    <p:extLst>
      <p:ext uri="{BB962C8B-B14F-4D97-AF65-F5344CB8AC3E}">
        <p14:creationId xmlns:p14="http://schemas.microsoft.com/office/powerpoint/2010/main" val="51861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Cells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/>
              <a:t>Smallest living unit</a:t>
            </a:r>
          </a:p>
          <a:p>
            <a:r>
              <a:rPr lang="en-US" altLang="en-US"/>
              <a:t>Most are microscopic</a:t>
            </a:r>
          </a:p>
        </p:txBody>
      </p:sp>
      <p:pic>
        <p:nvPicPr>
          <p:cNvPr id="6155" name="Picture 11" descr="figure 5-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062288"/>
            <a:ext cx="3546475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figure 5-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6" y="1371600"/>
            <a:ext cx="328136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8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"/>
          <a:stretch/>
        </p:blipFill>
        <p:spPr>
          <a:xfrm>
            <a:off x="114300" y="257175"/>
            <a:ext cx="12077700" cy="6000750"/>
          </a:xfrm>
        </p:spPr>
      </p:pic>
    </p:spTree>
    <p:extLst>
      <p:ext uri="{BB962C8B-B14F-4D97-AF65-F5344CB8AC3E}">
        <p14:creationId xmlns:p14="http://schemas.microsoft.com/office/powerpoint/2010/main" val="179416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567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1500" cy="6629400"/>
          </a:xfrm>
        </p:spPr>
      </p:pic>
    </p:spTree>
    <p:extLst>
      <p:ext uri="{BB962C8B-B14F-4D97-AF65-F5344CB8AC3E}">
        <p14:creationId xmlns:p14="http://schemas.microsoft.com/office/powerpoint/2010/main" val="210013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13"/>
            <a:ext cx="11701463" cy="5962650"/>
          </a:xfrm>
        </p:spPr>
      </p:pic>
    </p:spTree>
    <p:extLst>
      <p:ext uri="{BB962C8B-B14F-4D97-AF65-F5344CB8AC3E}">
        <p14:creationId xmlns:p14="http://schemas.microsoft.com/office/powerpoint/2010/main" val="177051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049124" cy="6858000"/>
          </a:xfrm>
        </p:spPr>
      </p:pic>
    </p:spTree>
    <p:extLst>
      <p:ext uri="{BB962C8B-B14F-4D97-AF65-F5344CB8AC3E}">
        <p14:creationId xmlns:p14="http://schemas.microsoft.com/office/powerpoint/2010/main" val="144283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642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5"/>
          <a:stretch/>
        </p:blipFill>
        <p:spPr>
          <a:xfrm>
            <a:off x="0" y="-1"/>
            <a:ext cx="12192000" cy="6764055"/>
          </a:xfrm>
        </p:spPr>
      </p:pic>
    </p:spTree>
    <p:extLst>
      <p:ext uri="{BB962C8B-B14F-4D97-AF65-F5344CB8AC3E}">
        <p14:creationId xmlns:p14="http://schemas.microsoft.com/office/powerpoint/2010/main" val="298063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910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2"/>
          <a:stretch/>
        </p:blipFill>
        <p:spPr>
          <a:xfrm>
            <a:off x="0" y="0"/>
            <a:ext cx="11837096" cy="6858000"/>
          </a:xfrm>
        </p:spPr>
      </p:pic>
    </p:spTree>
    <p:extLst>
      <p:ext uri="{BB962C8B-B14F-4D97-AF65-F5344CB8AC3E}">
        <p14:creationId xmlns:p14="http://schemas.microsoft.com/office/powerpoint/2010/main" val="11086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"/>
          <a:stretch/>
        </p:blipFill>
        <p:spPr>
          <a:xfrm>
            <a:off x="-43841" y="1"/>
            <a:ext cx="12279682" cy="6857999"/>
          </a:xfrm>
        </p:spPr>
      </p:pic>
    </p:spTree>
    <p:extLst>
      <p:ext uri="{BB962C8B-B14F-4D97-AF65-F5344CB8AC3E}">
        <p14:creationId xmlns:p14="http://schemas.microsoft.com/office/powerpoint/2010/main" val="51228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7"/>
          <a:stretch/>
        </p:blipFill>
        <p:spPr>
          <a:xfrm>
            <a:off x="142875" y="0"/>
            <a:ext cx="11439525" cy="6643688"/>
          </a:xfrm>
        </p:spPr>
      </p:pic>
    </p:spTree>
    <p:extLst>
      <p:ext uri="{BB962C8B-B14F-4D97-AF65-F5344CB8AC3E}">
        <p14:creationId xmlns:p14="http://schemas.microsoft.com/office/powerpoint/2010/main" val="129804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"/>
          <a:stretch/>
        </p:blipFill>
        <p:spPr>
          <a:xfrm>
            <a:off x="175364" y="0"/>
            <a:ext cx="12175299" cy="6858000"/>
          </a:xfrm>
        </p:spPr>
      </p:pic>
    </p:spTree>
    <p:extLst>
      <p:ext uri="{BB962C8B-B14F-4D97-AF65-F5344CB8AC3E}">
        <p14:creationId xmlns:p14="http://schemas.microsoft.com/office/powerpoint/2010/main" val="167502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78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924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4"/>
          <a:stretch/>
        </p:blipFill>
        <p:spPr>
          <a:xfrm>
            <a:off x="0" y="171450"/>
            <a:ext cx="12372975" cy="6243638"/>
          </a:xfrm>
        </p:spPr>
      </p:pic>
    </p:spTree>
    <p:extLst>
      <p:ext uri="{BB962C8B-B14F-4D97-AF65-F5344CB8AC3E}">
        <p14:creationId xmlns:p14="http://schemas.microsoft.com/office/powerpoint/2010/main" val="68140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258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6214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28537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4"/>
          <a:stretch/>
        </p:blipFill>
        <p:spPr>
          <a:xfrm>
            <a:off x="148856" y="191386"/>
            <a:ext cx="12043144" cy="6397304"/>
          </a:xfrm>
        </p:spPr>
      </p:pic>
    </p:spTree>
    <p:extLst>
      <p:ext uri="{BB962C8B-B14F-4D97-AF65-F5344CB8AC3E}">
        <p14:creationId xmlns:p14="http://schemas.microsoft.com/office/powerpoint/2010/main" val="1185362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8898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1"/>
          <a:stretch/>
        </p:blipFill>
        <p:spPr>
          <a:xfrm>
            <a:off x="125260" y="0"/>
            <a:ext cx="12066740" cy="6858000"/>
          </a:xfrm>
        </p:spPr>
      </p:pic>
    </p:spTree>
    <p:extLst>
      <p:ext uri="{BB962C8B-B14F-4D97-AF65-F5344CB8AC3E}">
        <p14:creationId xmlns:p14="http://schemas.microsoft.com/office/powerpoint/2010/main" val="199233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Discovery of Cells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5200" y="1524000"/>
            <a:ext cx="5334000" cy="2133600"/>
          </a:xfrm>
        </p:spPr>
        <p:txBody>
          <a:bodyPr/>
          <a:lstStyle/>
          <a:p>
            <a:r>
              <a:rPr lang="en-US" altLang="en-US"/>
              <a:t>Robert Hooke (mid-1600s)</a:t>
            </a:r>
          </a:p>
          <a:p>
            <a:pPr lvl="1"/>
            <a:r>
              <a:rPr lang="en-US" altLang="en-US"/>
              <a:t>Observed sliver of cork</a:t>
            </a:r>
          </a:p>
          <a:p>
            <a:pPr lvl="1"/>
            <a:r>
              <a:rPr lang="en-US" altLang="en-US"/>
              <a:t>Saw “row of empty boxes”</a:t>
            </a:r>
          </a:p>
          <a:p>
            <a:pPr lvl="1"/>
            <a:r>
              <a:rPr lang="en-US" altLang="en-US"/>
              <a:t>Coined the term cell</a:t>
            </a:r>
          </a:p>
        </p:txBody>
      </p:sp>
      <p:pic>
        <p:nvPicPr>
          <p:cNvPr id="9223" name="Picture 7" descr="figure 5-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10000"/>
            <a:ext cx="41910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"/>
          <a:stretch/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666247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4581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"/>
          <a:stretch/>
        </p:blipFill>
        <p:spPr>
          <a:xfrm>
            <a:off x="0" y="1"/>
            <a:ext cx="12192000" cy="6415088"/>
          </a:xfrm>
        </p:spPr>
      </p:pic>
    </p:spTree>
    <p:extLst>
      <p:ext uri="{BB962C8B-B14F-4D97-AF65-F5344CB8AC3E}">
        <p14:creationId xmlns:p14="http://schemas.microsoft.com/office/powerpoint/2010/main" val="1807062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3"/>
          <a:stretch/>
        </p:blipFill>
        <p:spPr>
          <a:xfrm>
            <a:off x="0" y="114300"/>
            <a:ext cx="12087225" cy="6200775"/>
          </a:xfrm>
        </p:spPr>
      </p:pic>
    </p:spTree>
    <p:extLst>
      <p:ext uri="{BB962C8B-B14F-4D97-AF65-F5344CB8AC3E}">
        <p14:creationId xmlns:p14="http://schemas.microsoft.com/office/powerpoint/2010/main" val="1227823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"/>
          <a:stretch/>
        </p:blipFill>
        <p:spPr>
          <a:xfrm>
            <a:off x="0" y="365124"/>
            <a:ext cx="12192000" cy="6064251"/>
          </a:xfrm>
        </p:spPr>
      </p:pic>
    </p:spTree>
    <p:extLst>
      <p:ext uri="{BB962C8B-B14F-4D97-AF65-F5344CB8AC3E}">
        <p14:creationId xmlns:p14="http://schemas.microsoft.com/office/powerpoint/2010/main" val="1159083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"/>
          <a:stretch/>
        </p:blipFill>
        <p:spPr>
          <a:xfrm>
            <a:off x="1" y="171450"/>
            <a:ext cx="12192000" cy="6272213"/>
          </a:xfrm>
        </p:spPr>
      </p:pic>
    </p:spTree>
    <p:extLst>
      <p:ext uri="{BB962C8B-B14F-4D97-AF65-F5344CB8AC3E}">
        <p14:creationId xmlns:p14="http://schemas.microsoft.com/office/powerpoint/2010/main" val="84680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0"/>
          <a:stretch/>
        </p:blipFill>
        <p:spPr>
          <a:xfrm>
            <a:off x="0" y="228600"/>
            <a:ext cx="12192000" cy="6029325"/>
          </a:xfrm>
        </p:spPr>
      </p:pic>
    </p:spTree>
    <p:extLst>
      <p:ext uri="{BB962C8B-B14F-4D97-AF65-F5344CB8AC3E}">
        <p14:creationId xmlns:p14="http://schemas.microsoft.com/office/powerpoint/2010/main" val="626921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"/>
          <a:stretch/>
        </p:blipFill>
        <p:spPr>
          <a:xfrm>
            <a:off x="0" y="0"/>
            <a:ext cx="12192000" cy="6572250"/>
          </a:xfrm>
        </p:spPr>
      </p:pic>
    </p:spTree>
    <p:extLst>
      <p:ext uri="{BB962C8B-B14F-4D97-AF65-F5344CB8AC3E}">
        <p14:creationId xmlns:p14="http://schemas.microsoft.com/office/powerpoint/2010/main" val="1590407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>
          <a:xfrm>
            <a:off x="0" y="1"/>
            <a:ext cx="12358688" cy="6472238"/>
          </a:xfrm>
        </p:spPr>
      </p:pic>
    </p:spTree>
    <p:extLst>
      <p:ext uri="{BB962C8B-B14F-4D97-AF65-F5344CB8AC3E}">
        <p14:creationId xmlns:p14="http://schemas.microsoft.com/office/powerpoint/2010/main" val="25134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9"/>
          <a:stretch/>
        </p:blipFill>
        <p:spPr>
          <a:xfrm>
            <a:off x="128588" y="114300"/>
            <a:ext cx="12063412" cy="6215063"/>
          </a:xfrm>
        </p:spPr>
      </p:pic>
    </p:spTree>
    <p:extLst>
      <p:ext uri="{BB962C8B-B14F-4D97-AF65-F5344CB8AC3E}">
        <p14:creationId xmlns:p14="http://schemas.microsoft.com/office/powerpoint/2010/main" val="23311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Principles of Cell Theory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4911" y="1752600"/>
            <a:ext cx="11587089" cy="45720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All living things are made of cells</a:t>
            </a:r>
          </a:p>
          <a:p>
            <a:endParaRPr lang="en-US" altLang="en-US" sz="3200" dirty="0"/>
          </a:p>
          <a:p>
            <a:r>
              <a:rPr lang="en-US" altLang="en-US" sz="3200" dirty="0"/>
              <a:t>Smallest living unit of structure and function of all organisms is the cell</a:t>
            </a:r>
          </a:p>
          <a:p>
            <a:endParaRPr lang="en-US" altLang="en-US" sz="3200" dirty="0"/>
          </a:p>
          <a:p>
            <a:r>
              <a:rPr lang="en-US" altLang="en-US" sz="3200" dirty="0"/>
              <a:t>All cells arise from </a:t>
            </a:r>
            <a:r>
              <a:rPr lang="en-US" altLang="en-US" sz="3200" dirty="0" smtClean="0"/>
              <a:t>pre-existing </a:t>
            </a:r>
            <a:r>
              <a:rPr lang="en-US" altLang="en-US" sz="3200" dirty="0"/>
              <a:t>cells</a:t>
            </a:r>
          </a:p>
          <a:p>
            <a:pPr>
              <a:buFontTx/>
              <a:buNone/>
            </a:pPr>
            <a:r>
              <a:rPr lang="en-US" altLang="en-US" sz="3200" dirty="0"/>
              <a:t>(this principle discarded the idea of </a:t>
            </a:r>
          </a:p>
          <a:p>
            <a:pPr>
              <a:buFontTx/>
              <a:buNone/>
            </a:pPr>
            <a:r>
              <a:rPr lang="en-US" altLang="en-US" sz="3200" dirty="0"/>
              <a:t>spontaneous generation)</a:t>
            </a:r>
          </a:p>
        </p:txBody>
      </p:sp>
    </p:spTree>
    <p:extLst>
      <p:ext uri="{BB962C8B-B14F-4D97-AF65-F5344CB8AC3E}">
        <p14:creationId xmlns:p14="http://schemas.microsoft.com/office/powerpoint/2010/main" val="9565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0" y="0"/>
            <a:ext cx="12192000" cy="6515100"/>
          </a:xfrm>
        </p:spPr>
      </p:pic>
    </p:spTree>
    <p:extLst>
      <p:ext uri="{BB962C8B-B14F-4D97-AF65-F5344CB8AC3E}">
        <p14:creationId xmlns:p14="http://schemas.microsoft.com/office/powerpoint/2010/main" val="946943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8122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-417" r="117" b="5833"/>
          <a:stretch/>
        </p:blipFill>
        <p:spPr>
          <a:xfrm>
            <a:off x="0" y="0"/>
            <a:ext cx="12192000" cy="6486525"/>
          </a:xfrm>
        </p:spPr>
      </p:pic>
    </p:spTree>
    <p:extLst>
      <p:ext uri="{BB962C8B-B14F-4D97-AF65-F5344CB8AC3E}">
        <p14:creationId xmlns:p14="http://schemas.microsoft.com/office/powerpoint/2010/main" val="62321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"/>
          <a:stretch/>
        </p:blipFill>
        <p:spPr>
          <a:xfrm>
            <a:off x="0" y="0"/>
            <a:ext cx="12192000" cy="6515100"/>
          </a:xfrm>
        </p:spPr>
      </p:pic>
    </p:spTree>
    <p:extLst>
      <p:ext uri="{BB962C8B-B14F-4D97-AF65-F5344CB8AC3E}">
        <p14:creationId xmlns:p14="http://schemas.microsoft.com/office/powerpoint/2010/main" val="45625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>
          <a:xfrm>
            <a:off x="0" y="0"/>
            <a:ext cx="12192000" cy="6343650"/>
          </a:xfrm>
        </p:spPr>
      </p:pic>
    </p:spTree>
    <p:extLst>
      <p:ext uri="{BB962C8B-B14F-4D97-AF65-F5344CB8AC3E}">
        <p14:creationId xmlns:p14="http://schemas.microsoft.com/office/powerpoint/2010/main" val="97452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Cell Types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2590800"/>
            <a:ext cx="2743200" cy="2057400"/>
          </a:xfrm>
        </p:spPr>
        <p:txBody>
          <a:bodyPr/>
          <a:lstStyle/>
          <a:p>
            <a:r>
              <a:rPr lang="en-US" altLang="en-US"/>
              <a:t>Prokaryotic </a:t>
            </a:r>
          </a:p>
          <a:p>
            <a:endParaRPr lang="en-US" altLang="en-US"/>
          </a:p>
          <a:p>
            <a:r>
              <a:rPr lang="en-US" altLang="en-US"/>
              <a:t>Eukaryotic</a:t>
            </a:r>
          </a:p>
        </p:txBody>
      </p:sp>
      <p:pic>
        <p:nvPicPr>
          <p:cNvPr id="18440" name="Picture 8" descr="figure 5-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76401"/>
            <a:ext cx="4876800" cy="47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124</Words>
  <Application>Microsoft Macintosh PowerPoint</Application>
  <PresentationFormat>Widescreen</PresentationFormat>
  <Paragraphs>40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The cell </vt:lpstr>
      <vt:lpstr>Cells</vt:lpstr>
      <vt:lpstr>PowerPoint Presentation</vt:lpstr>
      <vt:lpstr>Discovery of Cells</vt:lpstr>
      <vt:lpstr>Principles of Cell Theory</vt:lpstr>
      <vt:lpstr>PowerPoint Presentation</vt:lpstr>
      <vt:lpstr>PowerPoint Presentation</vt:lpstr>
      <vt:lpstr>PowerPoint Presentation</vt:lpstr>
      <vt:lpstr>Cell Types</vt:lpstr>
      <vt:lpstr>PowerPoint Presentation</vt:lpstr>
      <vt:lpstr>Prokaryotic Cells</vt:lpstr>
      <vt:lpstr>PowerPoint Presentation</vt:lpstr>
      <vt:lpstr>Eukaryotic Cells</vt:lpstr>
      <vt:lpstr>PowerPoint Presentation</vt:lpstr>
      <vt:lpstr>Cell Size</vt:lpstr>
      <vt:lpstr>Cells Have Large Surface  Area-to-Volume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cell </dc:title>
  <dc:creator>Microsoft Office User</dc:creator>
  <cp:lastModifiedBy>Microsoft Office User</cp:lastModifiedBy>
  <cp:revision>14</cp:revision>
  <dcterms:created xsi:type="dcterms:W3CDTF">2018-09-18T16:52:58Z</dcterms:created>
  <dcterms:modified xsi:type="dcterms:W3CDTF">2019-10-05T19:42:28Z</dcterms:modified>
</cp:coreProperties>
</file>